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EBAF6-64D3-724C-BAFC-7C58B7DEEB31}" v="2" dt="2024-12-02T13:06:45.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8"/>
  </p:normalViewPr>
  <p:slideViewPr>
    <p:cSldViewPr snapToGrid="0">
      <p:cViewPr varScale="1">
        <p:scale>
          <a:sx n="112" d="100"/>
          <a:sy n="112" d="100"/>
        </p:scale>
        <p:origin x="5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353B-4873-B92F-0C73-23FD8A14CC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543D99-043E-4EDB-4F4C-E045B765A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ABB0B4-9743-B3EA-2113-31441AE81309}"/>
              </a:ext>
            </a:extLst>
          </p:cNvPr>
          <p:cNvSpPr>
            <a:spLocks noGrp="1"/>
          </p:cNvSpPr>
          <p:nvPr>
            <p:ph type="dt" sz="half" idx="10"/>
          </p:nvPr>
        </p:nvSpPr>
        <p:spPr/>
        <p:txBody>
          <a:bodyPr/>
          <a:lstStyle/>
          <a:p>
            <a:fld id="{AEF762BA-C08D-43C5-B8E7-EFE5962B5010}" type="datetimeFigureOut">
              <a:rPr lang="en-GB" smtClean="0"/>
              <a:t>18/03/2025</a:t>
            </a:fld>
            <a:endParaRPr lang="en-GB"/>
          </a:p>
        </p:txBody>
      </p:sp>
      <p:sp>
        <p:nvSpPr>
          <p:cNvPr id="5" name="Footer Placeholder 4">
            <a:extLst>
              <a:ext uri="{FF2B5EF4-FFF2-40B4-BE49-F238E27FC236}">
                <a16:creationId xmlns:a16="http://schemas.microsoft.com/office/drawing/2014/main" id="{812D8F8E-AD47-FF01-FAC2-CB118E850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464CE0-A285-97C3-9405-37A9B5841BFC}"/>
              </a:ext>
            </a:extLst>
          </p:cNvPr>
          <p:cNvSpPr>
            <a:spLocks noGrp="1"/>
          </p:cNvSpPr>
          <p:nvPr>
            <p:ph type="sldNum" sz="quarter" idx="12"/>
          </p:nvPr>
        </p:nvSpPr>
        <p:spPr/>
        <p:txBody>
          <a:bodyPr/>
          <a:lstStyle/>
          <a:p>
            <a:fld id="{8D35A724-5922-41BC-8CEC-D876F8F30482}" type="slidenum">
              <a:rPr lang="en-GB" smtClean="0"/>
              <a:t>‹#›</a:t>
            </a:fld>
            <a:endParaRPr lang="en-GB"/>
          </a:p>
        </p:txBody>
      </p:sp>
    </p:spTree>
    <p:extLst>
      <p:ext uri="{BB962C8B-B14F-4D97-AF65-F5344CB8AC3E}">
        <p14:creationId xmlns:p14="http://schemas.microsoft.com/office/powerpoint/2010/main" val="90462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b="8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3386-2BF0-4797-2AC3-9A52AD09DD4B}"/>
              </a:ext>
            </a:extLst>
          </p:cNvPr>
          <p:cNvSpPr>
            <a:spLocks noGrp="1"/>
          </p:cNvSpPr>
          <p:nvPr>
            <p:ph type="title"/>
          </p:nvPr>
        </p:nvSpPr>
        <p:spPr>
          <a:xfrm>
            <a:off x="282633" y="58189"/>
            <a:ext cx="11071167" cy="947651"/>
          </a:xfrm>
        </p:spPr>
        <p:txBody>
          <a:bodyPr>
            <a:normAutofit/>
          </a:bodyPr>
          <a:lstStyle>
            <a:lvl1pPr>
              <a:defRPr sz="3200" b="1">
                <a:solidFill>
                  <a:schemeClr val="bg1"/>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id="{99AD14AD-4C28-C7AA-53E4-35BE40D744F6}"/>
              </a:ext>
            </a:extLst>
          </p:cNvPr>
          <p:cNvSpPr>
            <a:spLocks noGrp="1"/>
          </p:cNvSpPr>
          <p:nvPr>
            <p:ph type="body" sz="quarter" idx="10"/>
          </p:nvPr>
        </p:nvSpPr>
        <p:spPr>
          <a:xfrm>
            <a:off x="282633" y="1587499"/>
            <a:ext cx="11612880" cy="434778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3614542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7B95F-036A-6590-F4E5-190871015F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CE1065-AEB4-1366-D7EC-47D746CF9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28ADBE-E8C5-4399-9AAF-62DB469C7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F762BA-C08D-43C5-B8E7-EFE5962B5010}" type="datetimeFigureOut">
              <a:rPr lang="en-GB" smtClean="0"/>
              <a:t>18/03/2025</a:t>
            </a:fld>
            <a:endParaRPr lang="en-GB"/>
          </a:p>
        </p:txBody>
      </p:sp>
      <p:sp>
        <p:nvSpPr>
          <p:cNvPr id="5" name="Footer Placeholder 4">
            <a:extLst>
              <a:ext uri="{FF2B5EF4-FFF2-40B4-BE49-F238E27FC236}">
                <a16:creationId xmlns:a16="http://schemas.microsoft.com/office/drawing/2014/main" id="{80CECD46-29B5-DA62-5883-A409692D2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A0078D9-131B-4E72-3509-747A302E3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35A724-5922-41BC-8CEC-D876F8F30482}" type="slidenum">
              <a:rPr lang="en-GB" smtClean="0"/>
              <a:t>‹#›</a:t>
            </a:fld>
            <a:endParaRPr lang="en-GB"/>
          </a:p>
        </p:txBody>
      </p:sp>
    </p:spTree>
    <p:extLst>
      <p:ext uri="{BB962C8B-B14F-4D97-AF65-F5344CB8AC3E}">
        <p14:creationId xmlns:p14="http://schemas.microsoft.com/office/powerpoint/2010/main" val="120842671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E16E8A-651C-783B-2871-ACDDFCA8DED5}"/>
              </a:ext>
            </a:extLst>
          </p:cNvPr>
          <p:cNvSpPr txBox="1"/>
          <p:nvPr/>
        </p:nvSpPr>
        <p:spPr>
          <a:xfrm>
            <a:off x="0" y="1538909"/>
            <a:ext cx="12192000" cy="3949671"/>
          </a:xfrm>
          <a:prstGeom prst="rect">
            <a:avLst/>
          </a:prstGeom>
          <a:noFill/>
        </p:spPr>
        <p:txBody>
          <a:bodyPr wrap="square" lIns="91440" tIns="45720" rIns="91440" bIns="45720" rtlCol="0" anchor="t">
            <a:spAutoFit/>
          </a:bodyPr>
          <a:lstStyle/>
          <a:p>
            <a:pPr algn="ctr">
              <a:lnSpc>
                <a:spcPct val="150000"/>
              </a:lnSpc>
            </a:pPr>
            <a:r>
              <a:rPr lang="en-GB" sz="3200" b="1" dirty="0">
                <a:solidFill>
                  <a:schemeClr val="bg1"/>
                </a:solidFill>
                <a:latin typeface="Calibri"/>
                <a:ea typeface="Calibri"/>
                <a:cs typeface="Calibri"/>
              </a:rPr>
              <a:t>DRAGON 6 BATCH-3 KICK-OFF</a:t>
            </a:r>
          </a:p>
          <a:p>
            <a:pPr algn="ctr">
              <a:lnSpc>
                <a:spcPct val="150000"/>
              </a:lnSpc>
            </a:pPr>
            <a:r>
              <a:rPr lang="en-GB" sz="3200" b="1" dirty="0">
                <a:solidFill>
                  <a:schemeClr val="bg1"/>
                </a:solidFill>
                <a:latin typeface="Calibri"/>
                <a:ea typeface="Calibri"/>
                <a:cs typeface="Calibri"/>
              </a:rPr>
              <a:t>PROJECT OVERVIEW </a:t>
            </a:r>
          </a:p>
          <a:p>
            <a:pPr algn="ctr">
              <a:lnSpc>
                <a:spcPct val="150000"/>
              </a:lnSpc>
            </a:pPr>
            <a:r>
              <a:rPr lang="en-GB" sz="3200" b="1">
                <a:solidFill>
                  <a:schemeClr val="bg1"/>
                </a:solidFill>
                <a:latin typeface="Calibri" panose="020F0502020204030204" pitchFamily="34" charset="0"/>
                <a:cs typeface="Calibri" panose="020F0502020204030204" pitchFamily="34" charset="0"/>
              </a:rPr>
              <a:t>2 </a:t>
            </a:r>
            <a:r>
              <a:rPr lang="en-GB" sz="3200" b="1" dirty="0">
                <a:solidFill>
                  <a:schemeClr val="bg1"/>
                </a:solidFill>
                <a:latin typeface="Calibri" panose="020F0502020204030204" pitchFamily="34" charset="0"/>
                <a:cs typeface="Calibri" panose="020F0502020204030204" pitchFamily="34" charset="0"/>
              </a:rPr>
              <a:t>APRIL 2025</a:t>
            </a:r>
          </a:p>
          <a:p>
            <a:pPr algn="ctr">
              <a:lnSpc>
                <a:spcPct val="150000"/>
              </a:lnSpc>
            </a:pPr>
            <a:endParaRPr lang="en-GB" dirty="0">
              <a:solidFill>
                <a:schemeClr val="bg1"/>
              </a:solidFill>
              <a:latin typeface="Calibri" panose="020F0502020204030204" pitchFamily="34" charset="0"/>
              <a:cs typeface="Calibri" panose="020F0502020204030204" pitchFamily="34" charset="0"/>
            </a:endParaRPr>
          </a:p>
          <a:p>
            <a:pPr lvl="0" algn="ctr">
              <a:lnSpc>
                <a:spcPct val="150000"/>
              </a:lnSpc>
              <a:spcBef>
                <a:spcPct val="0"/>
              </a:spcBef>
              <a:defRPr/>
            </a:pPr>
            <a:r>
              <a:rPr lang="en-GB" sz="2800" b="1" cap="all" dirty="0">
                <a:solidFill>
                  <a:schemeClr val="bg1"/>
                </a:solidFill>
                <a:latin typeface="Calibri" panose="020F0502020204030204" pitchFamily="34" charset="0"/>
                <a:cs typeface="Calibri" panose="020F0502020204030204" pitchFamily="34" charset="0"/>
              </a:rPr>
              <a:t>[project ID. </a:t>
            </a:r>
            <a:r>
              <a:rPr lang="en-GB" sz="2800" b="1" cap="all" dirty="0" err="1">
                <a:solidFill>
                  <a:schemeClr val="bg1"/>
                </a:solidFill>
                <a:latin typeface="Calibri" panose="020F0502020204030204" pitchFamily="34" charset="0"/>
                <a:cs typeface="Calibri" panose="020F0502020204030204" pitchFamily="34" charset="0"/>
              </a:rPr>
              <a:t>Xxxxx</a:t>
            </a:r>
            <a:r>
              <a:rPr lang="en-GB" sz="2800" b="1" cap="all" dirty="0">
                <a:solidFill>
                  <a:schemeClr val="bg1"/>
                </a:solidFill>
                <a:latin typeface="Calibri" panose="020F0502020204030204" pitchFamily="34" charset="0"/>
                <a:cs typeface="Calibri" panose="020F0502020204030204" pitchFamily="34" charset="0"/>
              </a:rPr>
              <a:t>]</a:t>
            </a:r>
          </a:p>
          <a:p>
            <a:pPr lvl="0" algn="ctr">
              <a:lnSpc>
                <a:spcPct val="150000"/>
              </a:lnSpc>
              <a:spcBef>
                <a:spcPct val="0"/>
              </a:spcBef>
              <a:defRPr/>
            </a:pPr>
            <a:r>
              <a:rPr lang="en-GB" sz="2800" b="1" cap="all" dirty="0">
                <a:solidFill>
                  <a:schemeClr val="bg1"/>
                </a:solidFill>
                <a:latin typeface="Calibri" panose="020F0502020204030204" pitchFamily="34" charset="0"/>
                <a:cs typeface="Calibri" panose="020F0502020204030204" pitchFamily="34" charset="0"/>
              </a:rPr>
              <a:t>[PROJECT TITLE]</a:t>
            </a:r>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552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B671D38-1049-6FA9-F4B0-4C9E6FE21DA0}"/>
              </a:ext>
            </a:extLst>
          </p:cNvPr>
          <p:cNvSpPr>
            <a:spLocks noGrp="1"/>
          </p:cNvSpPr>
          <p:nvPr>
            <p:ph type="title"/>
          </p:nvPr>
        </p:nvSpPr>
        <p:spPr>
          <a:xfrm>
            <a:off x="230819" y="149772"/>
            <a:ext cx="9725110" cy="733097"/>
          </a:xfrm>
        </p:spPr>
        <p:txBody>
          <a:bodyPr anchor="ctr" anchorCtr="0">
            <a:normAutofit/>
          </a:bodyPr>
          <a:lstStyle/>
          <a:p>
            <a:r>
              <a:rPr lang="en-GB" sz="3200" b="1" dirty="0">
                <a:latin typeface="Calibri"/>
                <a:ea typeface="Calibri"/>
                <a:cs typeface="Calibri"/>
              </a:rPr>
              <a:t>Dragon 6</a:t>
            </a:r>
            <a:r>
              <a:rPr lang="en-GB" dirty="0">
                <a:latin typeface="Calibri"/>
                <a:ea typeface="Calibri"/>
                <a:cs typeface="Calibri"/>
              </a:rPr>
              <a:t> Batch-3</a:t>
            </a:r>
            <a:r>
              <a:rPr lang="en-GB" sz="3200" b="1" dirty="0">
                <a:latin typeface="Calibri"/>
                <a:ea typeface="Calibri"/>
                <a:cs typeface="Calibri"/>
              </a:rPr>
              <a:t> Project Overview</a:t>
            </a:r>
          </a:p>
        </p:txBody>
      </p:sp>
      <p:sp>
        <p:nvSpPr>
          <p:cNvPr id="4" name="Content Placeholder 2">
            <a:extLst>
              <a:ext uri="{FF2B5EF4-FFF2-40B4-BE49-F238E27FC236}">
                <a16:creationId xmlns:a16="http://schemas.microsoft.com/office/drawing/2014/main" id="{00475641-06D2-4DC6-949E-5DBBC9D82C0D}"/>
              </a:ext>
            </a:extLst>
          </p:cNvPr>
          <p:cNvSpPr txBox="1">
            <a:spLocks/>
          </p:cNvSpPr>
          <p:nvPr/>
        </p:nvSpPr>
        <p:spPr>
          <a:xfrm>
            <a:off x="230819" y="1620673"/>
            <a:ext cx="11238595" cy="389725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Font typeface="Arial" panose="020B0604020202020204" pitchFamily="34" charset="0"/>
              <a:buNone/>
              <a:defRPr/>
            </a:pPr>
            <a:r>
              <a:rPr lang="en-GB" sz="2000" b="1" cap="all" dirty="0">
                <a:latin typeface="Calibri" panose="020F0502020204030204" pitchFamily="34" charset="0"/>
                <a:cs typeface="Calibri" panose="020F0502020204030204" pitchFamily="34" charset="0"/>
              </a:rPr>
              <a:t>&lt;INSERT DAY &amp; DATE in PROGRAMME&gt;</a:t>
            </a:r>
          </a:p>
          <a:p>
            <a:pPr marL="0" indent="0">
              <a:lnSpc>
                <a:spcPct val="100000"/>
              </a:lnSpc>
              <a:spcBef>
                <a:spcPct val="0"/>
              </a:spcBef>
              <a:buFont typeface="Arial" panose="020B0604020202020204" pitchFamily="34" charset="0"/>
              <a:buNone/>
              <a:defRPr/>
            </a:pPr>
            <a:br>
              <a:rPr lang="en-GB" sz="2000" b="1" cap="all" dirty="0">
                <a:latin typeface="Calibri" panose="020F0502020204030204" pitchFamily="34" charset="0"/>
                <a:cs typeface="Calibri" panose="020F0502020204030204" pitchFamily="34" charset="0"/>
              </a:rPr>
            </a:br>
            <a:r>
              <a:rPr lang="en-GB" sz="2000" b="1" cap="all" dirty="0">
                <a:latin typeface="Calibri" panose="020F0502020204030204" pitchFamily="34" charset="0"/>
                <a:cs typeface="Calibri" panose="020F0502020204030204" pitchFamily="34" charset="0"/>
              </a:rPr>
              <a:t>ID. </a:t>
            </a:r>
            <a:r>
              <a:rPr lang="en-GB" sz="2000" b="1" cap="all" dirty="0" err="1">
                <a:latin typeface="Calibri" panose="020F0502020204030204" pitchFamily="34" charset="0"/>
                <a:cs typeface="Calibri" panose="020F0502020204030204" pitchFamily="34" charset="0"/>
              </a:rPr>
              <a:t>xxxxx</a:t>
            </a:r>
            <a:r>
              <a:rPr lang="en-GB" sz="2000" b="1" cap="all" dirty="0">
                <a:latin typeface="Calibri" panose="020F0502020204030204" pitchFamily="34" charset="0"/>
                <a:cs typeface="Calibri" panose="020F0502020204030204" pitchFamily="34" charset="0"/>
              </a:rPr>
              <a:t> </a:t>
            </a:r>
          </a:p>
          <a:p>
            <a:pPr marL="0" indent="0">
              <a:lnSpc>
                <a:spcPct val="100000"/>
              </a:lnSpc>
              <a:spcBef>
                <a:spcPct val="0"/>
              </a:spcBef>
              <a:buFont typeface="Arial" panose="020B0604020202020204" pitchFamily="34" charset="0"/>
              <a:buNone/>
              <a:defRPr/>
            </a:pPr>
            <a:endParaRPr lang="en-GB" sz="2000" b="1" cap="all" dirty="0">
              <a:latin typeface="Calibri" panose="020F0502020204030204" pitchFamily="34" charset="0"/>
              <a:cs typeface="Calibri" panose="020F0502020204030204" pitchFamily="34" charset="0"/>
            </a:endParaRPr>
          </a:p>
          <a:p>
            <a:pPr marL="0" indent="0">
              <a:lnSpc>
                <a:spcPct val="100000"/>
              </a:lnSpc>
              <a:spcBef>
                <a:spcPct val="0"/>
              </a:spcBef>
              <a:buFont typeface="Arial" panose="020B0604020202020204" pitchFamily="34" charset="0"/>
              <a:buNone/>
              <a:defRPr/>
            </a:pPr>
            <a:r>
              <a:rPr lang="en-GB" sz="2000" b="1" cap="all" dirty="0">
                <a:latin typeface="Calibri" panose="020F0502020204030204" pitchFamily="34" charset="0"/>
                <a:cs typeface="Calibri" panose="020F0502020204030204" pitchFamily="34" charset="0"/>
              </a:rPr>
              <a:t>PROJECT TITLE: </a:t>
            </a:r>
          </a:p>
          <a:p>
            <a:pPr marL="0" indent="0">
              <a:lnSpc>
                <a:spcPct val="100000"/>
              </a:lnSpc>
              <a:spcBef>
                <a:spcPct val="0"/>
              </a:spcBef>
              <a:buFont typeface="Arial" panose="020B0604020202020204" pitchFamily="34" charset="0"/>
              <a:buNone/>
              <a:defRPr/>
            </a:pPr>
            <a:endParaRPr lang="en-GB" sz="2000" b="1" cap="all"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2000" b="1" cap="all" dirty="0">
                <a:latin typeface="Calibri" panose="020F0502020204030204" pitchFamily="34" charset="0"/>
                <a:cs typeface="Calibri" panose="020F0502020204030204" pitchFamily="34" charset="0"/>
              </a:rPr>
              <a:t>principal Investigators: [NAMEs] </a:t>
            </a:r>
          </a:p>
          <a:p>
            <a:pPr marL="0" indent="0">
              <a:buFont typeface="Arial" panose="020B0604020202020204" pitchFamily="34" charset="0"/>
              <a:buNone/>
            </a:pPr>
            <a:endParaRPr lang="en-GB" sz="2000" b="1" cap="all"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2000" b="1" cap="all" dirty="0">
                <a:latin typeface="Calibri" panose="020F0502020204030204" pitchFamily="34" charset="0"/>
                <a:cs typeface="Calibri" panose="020F0502020204030204" pitchFamily="34" charset="0"/>
              </a:rPr>
              <a:t>Co-authors: [names]</a:t>
            </a:r>
          </a:p>
          <a:p>
            <a:pPr marL="0" indent="0">
              <a:buFont typeface="Arial" panose="020B0604020202020204" pitchFamily="34" charset="0"/>
              <a:buNone/>
            </a:pPr>
            <a:endParaRPr lang="en-GB" sz="2000" b="1" cap="all"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2000" b="1" cap="all" dirty="0">
                <a:latin typeface="Calibri" panose="020F0502020204030204" pitchFamily="34" charset="0"/>
                <a:cs typeface="Calibri" panose="020F0502020204030204" pitchFamily="34" charset="0"/>
              </a:rPr>
              <a:t>presented By: [NAME] </a:t>
            </a:r>
          </a:p>
          <a:p>
            <a:pPr marL="0" indent="0">
              <a:buFont typeface="Arial" panose="020B0604020202020204" pitchFamily="34" charset="0"/>
              <a:buNone/>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234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930731-9A66-AF33-44E7-6160A2AC56FA}"/>
              </a:ext>
            </a:extLst>
          </p:cNvPr>
          <p:cNvSpPr txBox="1"/>
          <p:nvPr/>
        </p:nvSpPr>
        <p:spPr>
          <a:xfrm>
            <a:off x="230820" y="1426723"/>
            <a:ext cx="11860566" cy="5016758"/>
          </a:xfrm>
          <a:prstGeom prst="rect">
            <a:avLst/>
          </a:prstGeom>
          <a:noFill/>
        </p:spPr>
        <p:txBody>
          <a:bodyPr wrap="square" lIns="91440" tIns="45720" rIns="91440" bIns="45720" rtlCol="0" anchor="t">
            <a:spAutoFit/>
          </a:bodyPr>
          <a:lstStyle/>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Inform on the project’s objectives</a:t>
            </a:r>
          </a:p>
          <a:p>
            <a:pPr marL="285750" indent="-285750">
              <a:lnSpc>
                <a:spcPct val="150000"/>
              </a:lnSpc>
              <a:buSzPct val="120000"/>
              <a:buFont typeface="Arial" panose="020B0604020202020204" pitchFamily="34" charset="0"/>
              <a:buChar char="•"/>
            </a:pPr>
            <a:r>
              <a:rPr lang="en-GB" sz="2000" dirty="0">
                <a:latin typeface="Calibri"/>
                <a:ea typeface="Calibri"/>
                <a:cs typeface="Calibri"/>
              </a:rPr>
              <a:t>Detail the Copernicus Sentinels, ESA, Chinese and ESA Third Party Mission data to be utilised to achieve the project’s objectives (complete slide 4)</a:t>
            </a:r>
          </a:p>
          <a:p>
            <a:pPr marL="285750" indent="-285750">
              <a:lnSpc>
                <a:spcPct val="150000"/>
              </a:lnSpc>
              <a:buSzPct val="120000"/>
              <a:buFont typeface="Arial" panose="020B0604020202020204" pitchFamily="34" charset="0"/>
              <a:buChar char="•"/>
            </a:pPr>
            <a:r>
              <a:rPr lang="en-GB" sz="2000" dirty="0">
                <a:latin typeface="Calibri"/>
                <a:ea typeface="Calibri"/>
                <a:cs typeface="Calibri"/>
              </a:rPr>
              <a:t>Detail the planned in-situ data measurements and requirements</a:t>
            </a:r>
          </a:p>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Inform on the project’s schedule, planning and contribution of the partners</a:t>
            </a:r>
          </a:p>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Provide details on field data collection campaigns and periods in P.R. China, in Europe or other study areas</a:t>
            </a:r>
          </a:p>
          <a:p>
            <a:pPr marL="285750" indent="-285750">
              <a:lnSpc>
                <a:spcPct val="150000"/>
              </a:lnSpc>
              <a:buSzPct val="120000"/>
              <a:buFont typeface="Arial" panose="020B0604020202020204" pitchFamily="34" charset="0"/>
              <a:buChar char="•"/>
            </a:pPr>
            <a:r>
              <a:rPr lang="en-GB" sz="2000" dirty="0">
                <a:latin typeface="Calibri"/>
                <a:ea typeface="Calibri"/>
                <a:cs typeface="Calibri"/>
              </a:rPr>
              <a:t>Report on the planned level and training of young scientists on the project objectives, including, where applicable, name, institute and any planned academic exchanges </a:t>
            </a:r>
          </a:p>
          <a:p>
            <a:pPr marL="285750" indent="-285750">
              <a:lnSpc>
                <a:spcPct val="150000"/>
              </a:lnSpc>
              <a:buSzPct val="120000"/>
              <a:buFont typeface="Arial" panose="020B0604020202020204" pitchFamily="34" charset="0"/>
              <a:buChar char="•"/>
            </a:pPr>
            <a:r>
              <a:rPr lang="en-GB" sz="2000" dirty="0">
                <a:latin typeface="Calibri"/>
                <a:ea typeface="Calibri"/>
                <a:cs typeface="Calibri"/>
              </a:rPr>
              <a:t>Inform on the expected results</a:t>
            </a:r>
            <a:endParaRPr lang="en-GB" dirty="0"/>
          </a:p>
          <a:p>
            <a:pPr marL="285750" indent="-285750">
              <a:lnSpc>
                <a:spcPct val="150000"/>
              </a:lnSpc>
              <a:buSzPct val="1200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a:buSzPct val="120000"/>
            </a:pPr>
            <a:endParaRPr lang="en-GB" sz="2000" dirty="0">
              <a:latin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id="{2644B1CE-1D7B-4A77-B360-880C5435A19F}"/>
              </a:ext>
            </a:extLst>
          </p:cNvPr>
          <p:cNvSpPr>
            <a:spLocks noGrp="1"/>
          </p:cNvSpPr>
          <p:nvPr>
            <p:ph type="title"/>
          </p:nvPr>
        </p:nvSpPr>
        <p:spPr>
          <a:xfrm>
            <a:off x="230819" y="149772"/>
            <a:ext cx="9725110" cy="733097"/>
          </a:xfrm>
        </p:spPr>
        <p:txBody>
          <a:bodyPr anchor="ctr" anchorCtr="0">
            <a:normAutofit/>
          </a:bodyPr>
          <a:lstStyle/>
          <a:p>
            <a:r>
              <a:rPr lang="en-GB" sz="3200" b="1" dirty="0">
                <a:latin typeface="Calibri"/>
                <a:ea typeface="Calibri"/>
                <a:cs typeface="Calibri"/>
              </a:rPr>
              <a:t>Dragon 6</a:t>
            </a:r>
            <a:r>
              <a:rPr lang="en-GB" dirty="0">
                <a:latin typeface="Calibri"/>
                <a:ea typeface="Calibri"/>
                <a:cs typeface="Calibri"/>
              </a:rPr>
              <a:t> Batch-3</a:t>
            </a:r>
            <a:r>
              <a:rPr lang="en-GB" sz="3200" b="1" dirty="0">
                <a:latin typeface="Calibri"/>
                <a:ea typeface="Calibri"/>
                <a:cs typeface="Calibri"/>
              </a:rPr>
              <a:t> Project Overview</a:t>
            </a:r>
          </a:p>
        </p:txBody>
      </p:sp>
    </p:spTree>
    <p:extLst>
      <p:ext uri="{BB962C8B-B14F-4D97-AF65-F5344CB8AC3E}">
        <p14:creationId xmlns:p14="http://schemas.microsoft.com/office/powerpoint/2010/main" val="407492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EE6C63-EE75-F58F-F7CC-7CDBCF95B46E}"/>
              </a:ext>
            </a:extLst>
          </p:cNvPr>
          <p:cNvSpPr>
            <a:spLocks noGrp="1"/>
          </p:cNvSpPr>
          <p:nvPr>
            <p:ph type="title"/>
          </p:nvPr>
        </p:nvSpPr>
        <p:spPr>
          <a:xfrm>
            <a:off x="230819" y="149772"/>
            <a:ext cx="9725110" cy="733097"/>
          </a:xfrm>
        </p:spPr>
        <p:txBody>
          <a:bodyPr anchor="ctr" anchorCtr="0">
            <a:normAutofit/>
          </a:bodyPr>
          <a:lstStyle/>
          <a:p>
            <a:r>
              <a:rPr lang="en-GB" sz="3200" b="1" dirty="0">
                <a:latin typeface="Calibri"/>
                <a:ea typeface="Calibri"/>
                <a:cs typeface="Calibri"/>
              </a:rPr>
              <a:t>Dragon 6 </a:t>
            </a:r>
            <a:r>
              <a:rPr lang="en-GB" dirty="0">
                <a:latin typeface="Calibri"/>
                <a:ea typeface="Calibri"/>
                <a:cs typeface="Calibri"/>
              </a:rPr>
              <a:t>Batch-3</a:t>
            </a:r>
            <a:r>
              <a:rPr lang="en-GB" sz="3200" b="1" dirty="0">
                <a:latin typeface="Calibri"/>
                <a:ea typeface="Calibri"/>
                <a:cs typeface="Calibri"/>
              </a:rPr>
              <a:t> EO Data Request</a:t>
            </a:r>
          </a:p>
        </p:txBody>
      </p:sp>
      <p:sp>
        <p:nvSpPr>
          <p:cNvPr id="4" name="Title 1">
            <a:extLst>
              <a:ext uri="{FF2B5EF4-FFF2-40B4-BE49-F238E27FC236}">
                <a16:creationId xmlns:a16="http://schemas.microsoft.com/office/drawing/2014/main" id="{072E8EDC-BA3B-15E2-81AF-2EF8140AD5E3}"/>
              </a:ext>
            </a:extLst>
          </p:cNvPr>
          <p:cNvSpPr txBox="1">
            <a:spLocks/>
          </p:cNvSpPr>
          <p:nvPr/>
        </p:nvSpPr>
        <p:spPr bwMode="auto">
          <a:xfrm>
            <a:off x="544820" y="1225882"/>
            <a:ext cx="11074365" cy="584775"/>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sz="1600" kern="0" dirty="0">
                <a:solidFill>
                  <a:schemeClr val="tx1"/>
                </a:solidFill>
                <a:latin typeface="Calibri" panose="020F0502020204030204" pitchFamily="34" charset="0"/>
                <a:cs typeface="Calibri" panose="020F0502020204030204" pitchFamily="34" charset="0"/>
              </a:rPr>
              <a:t>Data access </a:t>
            </a:r>
            <a:r>
              <a:rPr lang="en-GB" sz="1600" dirty="0">
                <a:solidFill>
                  <a:schemeClr val="tx1"/>
                </a:solidFill>
                <a:latin typeface="Calibri" panose="020F0502020204030204" pitchFamily="34" charset="0"/>
                <a:cs typeface="Calibri" panose="020F0502020204030204" pitchFamily="34" charset="0"/>
              </a:rPr>
              <a:t>(list all missions and issues if any). NB. in the tables please insert cumulative figures for no. of scenes of high bit rate data (e.g. S1 100 scenes). If data delivery is low bit rate by ftp, insert “ftp” </a:t>
            </a:r>
          </a:p>
        </p:txBody>
      </p:sp>
      <p:graphicFrame>
        <p:nvGraphicFramePr>
          <p:cNvPr id="5" name="Table 4">
            <a:extLst>
              <a:ext uri="{FF2B5EF4-FFF2-40B4-BE49-F238E27FC236}">
                <a16:creationId xmlns:a16="http://schemas.microsoft.com/office/drawing/2014/main" id="{9B195930-426F-CB2E-CCFD-ED19BB2FBC09}"/>
              </a:ext>
            </a:extLst>
          </p:cNvPr>
          <p:cNvGraphicFramePr>
            <a:graphicFrameLocks noGrp="1"/>
          </p:cNvGraphicFramePr>
          <p:nvPr>
            <p:extLst>
              <p:ext uri="{D42A27DB-BD31-4B8C-83A1-F6EECF244321}">
                <p14:modId xmlns:p14="http://schemas.microsoft.com/office/powerpoint/2010/main" val="3781604943"/>
              </p:ext>
            </p:extLst>
          </p:nvPr>
        </p:nvGraphicFramePr>
        <p:xfrm>
          <a:off x="623647" y="1961459"/>
          <a:ext cx="3538450" cy="4660058"/>
        </p:xfrm>
        <a:graphic>
          <a:graphicData uri="http://schemas.openxmlformats.org/drawingml/2006/table">
            <a:tbl>
              <a:tblPr firstRow="1" bandRow="1">
                <a:tableStyleId>{5C22544A-7EE6-4342-B048-85BDC9FD1C3A}</a:tableStyleId>
              </a:tblPr>
              <a:tblGrid>
                <a:gridCol w="2749797">
                  <a:extLst>
                    <a:ext uri="{9D8B030D-6E8A-4147-A177-3AD203B41FA5}">
                      <a16:colId xmlns:a16="http://schemas.microsoft.com/office/drawing/2014/main" val="3580204582"/>
                    </a:ext>
                  </a:extLst>
                </a:gridCol>
                <a:gridCol w="788653">
                  <a:extLst>
                    <a:ext uri="{9D8B030D-6E8A-4147-A177-3AD203B41FA5}">
                      <a16:colId xmlns:a16="http://schemas.microsoft.com/office/drawing/2014/main" val="219343669"/>
                    </a:ext>
                  </a:extLst>
                </a:gridCol>
              </a:tblGrid>
              <a:tr h="699759">
                <a:tc>
                  <a:txBody>
                    <a:bodyPr/>
                    <a:lstStyle/>
                    <a:p>
                      <a:r>
                        <a:rPr lang="en-GB" sz="1400" dirty="0"/>
                        <a:t>ESA /Copernicus Missions</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301344">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301344">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301344">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301344">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301344">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301344">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301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5089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graphicFrame>
        <p:nvGraphicFramePr>
          <p:cNvPr id="6" name="Table 5">
            <a:extLst>
              <a:ext uri="{FF2B5EF4-FFF2-40B4-BE49-F238E27FC236}">
                <a16:creationId xmlns:a16="http://schemas.microsoft.com/office/drawing/2014/main" id="{8D46F4E1-591E-A963-6891-0E41E65EB756}"/>
              </a:ext>
            </a:extLst>
          </p:cNvPr>
          <p:cNvGraphicFramePr>
            <a:graphicFrameLocks noGrp="1"/>
          </p:cNvGraphicFramePr>
          <p:nvPr>
            <p:extLst>
              <p:ext uri="{D42A27DB-BD31-4B8C-83A1-F6EECF244321}">
                <p14:modId xmlns:p14="http://schemas.microsoft.com/office/powerpoint/2010/main" val="4079802646"/>
              </p:ext>
            </p:extLst>
          </p:nvPr>
        </p:nvGraphicFramePr>
        <p:xfrm>
          <a:off x="4249716" y="1961459"/>
          <a:ext cx="3625159" cy="4604880"/>
        </p:xfrm>
        <a:graphic>
          <a:graphicData uri="http://schemas.openxmlformats.org/drawingml/2006/table">
            <a:tbl>
              <a:tblPr firstRow="1" bandRow="1">
                <a:tableStyleId>{5C22544A-7EE6-4342-B048-85BDC9FD1C3A}</a:tableStyleId>
              </a:tblPr>
              <a:tblGrid>
                <a:gridCol w="2817180">
                  <a:extLst>
                    <a:ext uri="{9D8B030D-6E8A-4147-A177-3AD203B41FA5}">
                      <a16:colId xmlns:a16="http://schemas.microsoft.com/office/drawing/2014/main" val="3580204582"/>
                    </a:ext>
                  </a:extLst>
                </a:gridCol>
                <a:gridCol w="807979">
                  <a:extLst>
                    <a:ext uri="{9D8B030D-6E8A-4147-A177-3AD203B41FA5}">
                      <a16:colId xmlns:a16="http://schemas.microsoft.com/office/drawing/2014/main" val="219343669"/>
                    </a:ext>
                  </a:extLst>
                </a:gridCol>
              </a:tblGrid>
              <a:tr h="691473">
                <a:tc>
                  <a:txBody>
                    <a:bodyPr/>
                    <a:lstStyle/>
                    <a:p>
                      <a:r>
                        <a:rPr lang="en-GB" sz="1400" dirty="0"/>
                        <a:t>ESA Third Party Missions</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297776">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297776">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297776">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297776">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297776">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297776">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297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289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graphicFrame>
        <p:nvGraphicFramePr>
          <p:cNvPr id="7" name="Table 6">
            <a:extLst>
              <a:ext uri="{FF2B5EF4-FFF2-40B4-BE49-F238E27FC236}">
                <a16:creationId xmlns:a16="http://schemas.microsoft.com/office/drawing/2014/main" id="{C9267CA8-C2A1-941F-9372-6F2F14E75D54}"/>
              </a:ext>
            </a:extLst>
          </p:cNvPr>
          <p:cNvGraphicFramePr>
            <a:graphicFrameLocks noGrp="1"/>
          </p:cNvGraphicFramePr>
          <p:nvPr>
            <p:extLst>
              <p:ext uri="{D42A27DB-BD31-4B8C-83A1-F6EECF244321}">
                <p14:modId xmlns:p14="http://schemas.microsoft.com/office/powerpoint/2010/main" val="4227498849"/>
              </p:ext>
            </p:extLst>
          </p:nvPr>
        </p:nvGraphicFramePr>
        <p:xfrm>
          <a:off x="8024648" y="1961459"/>
          <a:ext cx="3594537" cy="4604883"/>
        </p:xfrm>
        <a:graphic>
          <a:graphicData uri="http://schemas.openxmlformats.org/drawingml/2006/table">
            <a:tbl>
              <a:tblPr firstRow="1" bandRow="1">
                <a:tableStyleId>{5C22544A-7EE6-4342-B048-85BDC9FD1C3A}</a:tableStyleId>
              </a:tblPr>
              <a:tblGrid>
                <a:gridCol w="2793384">
                  <a:extLst>
                    <a:ext uri="{9D8B030D-6E8A-4147-A177-3AD203B41FA5}">
                      <a16:colId xmlns:a16="http://schemas.microsoft.com/office/drawing/2014/main" val="3580204582"/>
                    </a:ext>
                  </a:extLst>
                </a:gridCol>
                <a:gridCol w="801153">
                  <a:extLst>
                    <a:ext uri="{9D8B030D-6E8A-4147-A177-3AD203B41FA5}">
                      <a16:colId xmlns:a16="http://schemas.microsoft.com/office/drawing/2014/main" val="219343669"/>
                    </a:ext>
                  </a:extLst>
                </a:gridCol>
              </a:tblGrid>
              <a:tr h="685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Chinese EO data</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297472">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297472">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297472">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297472">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297472">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297472">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297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3732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spTree>
    <p:extLst>
      <p:ext uri="{BB962C8B-B14F-4D97-AF65-F5344CB8AC3E}">
        <p14:creationId xmlns:p14="http://schemas.microsoft.com/office/powerpoint/2010/main" val="430050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1a73e0-ff8e-4b69-a87a-db068b5939ac">
      <Terms xmlns="http://schemas.microsoft.com/office/infopath/2007/PartnerControls"/>
    </lcf76f155ced4ddcb4097134ff3c332f>
    <TaxCatchAll xmlns="421c600a-ed77-4dc1-b7b8-34a3a797160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C5B8F5E21295458EB97A4FE9E57FEC" ma:contentTypeVersion="15" ma:contentTypeDescription="Create a new document." ma:contentTypeScope="" ma:versionID="109295ae213175275ffb4a5b3f81d279">
  <xsd:schema xmlns:xsd="http://www.w3.org/2001/XMLSchema" xmlns:xs="http://www.w3.org/2001/XMLSchema" xmlns:p="http://schemas.microsoft.com/office/2006/metadata/properties" xmlns:ns2="0a1a73e0-ff8e-4b69-a87a-db068b5939ac" xmlns:ns3="421c600a-ed77-4dc1-b7b8-34a3a797160f" targetNamespace="http://schemas.microsoft.com/office/2006/metadata/properties" ma:root="true" ma:fieldsID="cdf54cf76bd1455c5faaf42ebcbcb95d" ns2:_="" ns3:_="">
    <xsd:import namespace="0a1a73e0-ff8e-4b69-a87a-db068b5939ac"/>
    <xsd:import namespace="421c600a-ed77-4dc1-b7b8-34a3a797160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1a73e0-ff8e-4b69-a87a-db068b593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c600a-ed77-4dc1-b7b8-34a3a797160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a416e56-4122-48ea-81ba-d7552701cc79}" ma:internalName="TaxCatchAll" ma:showField="CatchAllData" ma:web="421c600a-ed77-4dc1-b7b8-34a3a797160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4F87D-1572-448D-9215-E6F8C9A6C0BA}">
  <ds:schemaRefs>
    <ds:schemaRef ds:uri="http://schemas.microsoft.com/sharepoint/v3/contenttype/forms"/>
  </ds:schemaRefs>
</ds:datastoreItem>
</file>

<file path=customXml/itemProps2.xml><?xml version="1.0" encoding="utf-8"?>
<ds:datastoreItem xmlns:ds="http://schemas.openxmlformats.org/officeDocument/2006/customXml" ds:itemID="{4D6E92EA-8E86-4C6F-8786-FAD5D0E233F0}">
  <ds:schemaRefs>
    <ds:schemaRef ds:uri="0a1a73e0-ff8e-4b69-a87a-db068b5939ac"/>
    <ds:schemaRef ds:uri="http://purl.org/dc/elements/1.1/"/>
    <ds:schemaRef ds:uri="http://www.w3.org/XML/1998/namespace"/>
    <ds:schemaRef ds:uri="http://purl.org/dc/dcmitype/"/>
    <ds:schemaRef ds:uri="http://purl.org/dc/terms/"/>
    <ds:schemaRef ds:uri="http://schemas.microsoft.com/office/2006/documentManagement/types"/>
    <ds:schemaRef ds:uri="421c600a-ed77-4dc1-b7b8-34a3a797160f"/>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EB3BE4D0-D1EC-4E6D-9719-DDC6E391C7EF}"/>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128</TotalTime>
  <Words>295</Words>
  <Application>Microsoft Office PowerPoint</Application>
  <PresentationFormat>Widescreen</PresentationFormat>
  <Paragraphs>78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Calibri</vt:lpstr>
      <vt:lpstr>Office Theme</vt:lpstr>
      <vt:lpstr>PowerPoint Presentation</vt:lpstr>
      <vt:lpstr>Dragon 6 Batch-3 Project Overview</vt:lpstr>
      <vt:lpstr>Dragon 6 Batch-3 Project Overview</vt:lpstr>
      <vt:lpstr>Dragon 6 Batch-3 EO Data Request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Fabrizio Ramoino</dc:creator>
  <cp:lastModifiedBy>Fabrizio Ramoino</cp:lastModifiedBy>
  <cp:revision>52</cp:revision>
  <dcterms:created xsi:type="dcterms:W3CDTF">2024-05-28T14:29:27Z</dcterms:created>
  <dcterms:modified xsi:type="dcterms:W3CDTF">2025-03-18T11:22:23Z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0x010100EDC5B8F5E21295458EB97A4FE9E57FEC</vt:lpwstr>
  </property>
  <property fmtid="{D5CDD505-2E9C-101B-9397-08002B2CF9AE}" pid="3" name="MediaServiceImageTags">
    <vt:lpwstr/>
  </property>
</Properties>
</file>